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20" r:id="rId2"/>
    <p:sldId id="256" r:id="rId3"/>
    <p:sldId id="347" r:id="rId4"/>
    <p:sldId id="366" r:id="rId5"/>
    <p:sldId id="367" r:id="rId6"/>
    <p:sldId id="365" r:id="rId7"/>
    <p:sldId id="295" r:id="rId8"/>
    <p:sldId id="360" r:id="rId9"/>
    <p:sldId id="384" r:id="rId10"/>
    <p:sldId id="289" r:id="rId11"/>
    <p:sldId id="290" r:id="rId12"/>
    <p:sldId id="293" r:id="rId13"/>
    <p:sldId id="380" r:id="rId14"/>
    <p:sldId id="378" r:id="rId15"/>
    <p:sldId id="381" r:id="rId16"/>
    <p:sldId id="382" r:id="rId17"/>
    <p:sldId id="362" r:id="rId18"/>
    <p:sldId id="385" r:id="rId19"/>
    <p:sldId id="311" r:id="rId20"/>
    <p:sldId id="309" r:id="rId21"/>
    <p:sldId id="310" r:id="rId22"/>
    <p:sldId id="371" r:id="rId23"/>
    <p:sldId id="303" r:id="rId24"/>
    <p:sldId id="386" r:id="rId25"/>
    <p:sldId id="304" r:id="rId26"/>
    <p:sldId id="372" r:id="rId27"/>
    <p:sldId id="363" r:id="rId28"/>
    <p:sldId id="376" r:id="rId29"/>
    <p:sldId id="306" r:id="rId30"/>
    <p:sldId id="350" r:id="rId31"/>
    <p:sldId id="368" r:id="rId32"/>
    <p:sldId id="305"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11/11/23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15894" y="3575492"/>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 USA</a:t>
            </a:r>
          </a:p>
          <a:p>
            <a:pPr algn="l"/>
            <a:r>
              <a:rPr lang="en-US" sz="2000" dirty="0">
                <a:solidFill>
                  <a:schemeClr val="tx1"/>
                </a:solidFill>
                <a:latin typeface="Arial"/>
                <a:cs typeface="Arial"/>
                <a:hlinkClick r:id="rId2"/>
              </a:rPr>
              <a:t>hanauer@umich.edu</a:t>
            </a:r>
            <a:endParaRPr lang="en-US" sz="20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2406624"/>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642460"/>
            <a:ext cx="3719288" cy="1323439"/>
          </a:xfrm>
          <a:prstGeom prst="rect">
            <a:avLst/>
          </a:prstGeom>
        </p:spPr>
        <p:txBody>
          <a:bodyPr wrap="none">
            <a:spAutoFit/>
          </a:bodyPr>
          <a:lstStyle/>
          <a:p>
            <a:r>
              <a:rPr lang="en-US" sz="2000" dirty="0">
                <a:latin typeface="Arial"/>
                <a:cs typeface="Arial"/>
              </a:rPr>
              <a:t>Twitter:		@</a:t>
            </a:r>
            <a:r>
              <a:rPr lang="en-US" sz="2000" dirty="0" err="1">
                <a:latin typeface="Arial"/>
                <a:cs typeface="Arial"/>
              </a:rPr>
              <a:t>informaticsGeek</a:t>
            </a:r>
            <a:endParaRPr lang="en-US" sz="2000" dirty="0">
              <a:latin typeface="Arial"/>
              <a:cs typeface="Arial"/>
            </a:endParaRPr>
          </a:p>
          <a:p>
            <a:r>
              <a:rPr lang="en-US" sz="2000" dirty="0">
                <a:latin typeface="Arial"/>
                <a:cs typeface="Arial"/>
              </a:rPr>
              <a:t>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330263"/>
            <a:ext cx="898160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and Natural Language Processing</a:t>
            </a:r>
          </a:p>
          <a:p>
            <a:pPr algn="ctr"/>
            <a:r>
              <a:rPr lang="en-US" sz="2800" b="1" dirty="0">
                <a:latin typeface="Arial" panose="020B0604020202020204" pitchFamily="34" charset="0"/>
                <a:cs typeface="Arial" panose="020B0604020202020204" pitchFamily="34" charset="0"/>
              </a:rPr>
              <a:t>in clinical practice</a:t>
            </a:r>
          </a:p>
          <a:p>
            <a:pPr algn="ctr"/>
            <a:r>
              <a:rPr lang="en-US" sz="2800" b="0" i="0" dirty="0">
                <a:solidFill>
                  <a:srgbClr val="1D1C1D"/>
                </a:solidFill>
                <a:effectLst/>
                <a:latin typeface="Slack-Lato"/>
              </a:rPr>
              <a:t>EMERSE </a:t>
            </a:r>
            <a:r>
              <a:rPr lang="ja-JP" altLang="en-US" sz="2800" b="0" i="0">
                <a:solidFill>
                  <a:srgbClr val="1D1C1D"/>
                </a:solidFill>
                <a:effectLst/>
                <a:latin typeface="Slack-Lato"/>
              </a:rPr>
              <a:t>和自然语言处理在临床中的应用</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0C775F-8E8B-6945-BD72-B494402A7F98}"/>
              </a:ext>
            </a:extLst>
          </p:cNvPr>
          <p:cNvSpPr txBox="1"/>
          <p:nvPr/>
        </p:nvSpPr>
        <p:spPr>
          <a:xfrm>
            <a:off x="3081305" y="1738232"/>
            <a:ext cx="2645148"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November 11, 2023</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2095896" y="1401773"/>
            <a:ext cx="6877083" cy="3394472"/>
          </a:xfrm>
        </p:spPr>
        <p:txBody>
          <a:bodyPr>
            <a:normAutofit/>
          </a:bodyPr>
          <a:lstStyle/>
          <a:p>
            <a:pPr marL="0" indent="0">
              <a:buNone/>
            </a:pPr>
            <a:r>
              <a:rPr lang="en-US" dirty="0"/>
              <a:t>It’s important to see the terms/concepts in the context of the original text to truly understand the clinical meaning.</a:t>
            </a:r>
            <a:endParaRPr lang="en-US" dirty="0">
              <a:latin typeface="Arial" panose="020B0604020202020204" pitchFamily="34" charset="0"/>
              <a:cs typeface="Arial" panose="020B060402020202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Content Placeholder 6">
            <a:extLst>
              <a:ext uri="{FF2B5EF4-FFF2-40B4-BE49-F238E27FC236}">
                <a16:creationId xmlns:a16="http://schemas.microsoft.com/office/drawing/2014/main" id="{5A063B51-74ED-68A3-9A9B-BDA7D1FADAA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6" name="TextBox 5">
            <a:extLst>
              <a:ext uri="{FF2B5EF4-FFF2-40B4-BE49-F238E27FC236}">
                <a16:creationId xmlns:a16="http://schemas.microsoft.com/office/drawing/2014/main" id="{664AEA30-63E0-506B-A862-83E67404AFBC}"/>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4" name="Table 4">
            <a:extLst>
              <a:ext uri="{FF2B5EF4-FFF2-40B4-BE49-F238E27FC236}">
                <a16:creationId xmlns:a16="http://schemas.microsoft.com/office/drawing/2014/main" id="{920BD370-5F70-F06E-74B6-979BDF8C312C}"/>
              </a:ext>
            </a:extLst>
          </p:cNvPr>
          <p:cNvGraphicFramePr>
            <a:graphicFrameLocks noGrp="1"/>
          </p:cNvGraphicFramePr>
          <p:nvPr>
            <p:ph idx="1"/>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23EBD478-1E69-AC80-0775-372F24DA73C5}"/>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C94DEF81-A3DE-CF1D-0F1D-64CD0E287536}"/>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620</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A map of the world with a location pin&#10;&#10;Description automatically generated">
            <a:extLst>
              <a:ext uri="{FF2B5EF4-FFF2-40B4-BE49-F238E27FC236}">
                <a16:creationId xmlns:a16="http://schemas.microsoft.com/office/drawing/2014/main" id="{C11686C9-1402-56CE-EB4D-EB466035A8BB}"/>
              </a:ext>
            </a:extLst>
          </p:cNvPr>
          <p:cNvPicPr>
            <a:picLocks noChangeAspect="1"/>
          </p:cNvPicPr>
          <p:nvPr/>
        </p:nvPicPr>
        <p:blipFill>
          <a:blip r:embed="rId3"/>
          <a:stretch>
            <a:fillRect/>
          </a:stretch>
        </p:blipFill>
        <p:spPr>
          <a:xfrm>
            <a:off x="603024" y="973359"/>
            <a:ext cx="6195342" cy="3822886"/>
          </a:xfrm>
          <a:prstGeom prst="rect">
            <a:avLst/>
          </a:prstGeom>
        </p:spPr>
      </p:pic>
    </p:spTree>
    <p:extLst>
      <p:ext uri="{BB962C8B-B14F-4D97-AF65-F5344CB8AC3E}">
        <p14:creationId xmlns:p14="http://schemas.microsoft.com/office/powerpoint/2010/main" val="339779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map of the united states&#10;&#10;Description automatically generated">
            <a:extLst>
              <a:ext uri="{FF2B5EF4-FFF2-40B4-BE49-F238E27FC236}">
                <a16:creationId xmlns:a16="http://schemas.microsoft.com/office/drawing/2014/main" id="{D0FDA618-764C-F40A-32AC-9768900DCF2A}"/>
              </a:ext>
            </a:extLst>
          </p:cNvPr>
          <p:cNvPicPr>
            <a:picLocks noChangeAspect="1"/>
          </p:cNvPicPr>
          <p:nvPr/>
        </p:nvPicPr>
        <p:blipFill>
          <a:blip r:embed="rId3"/>
          <a:stretch>
            <a:fillRect/>
          </a:stretch>
        </p:blipFill>
        <p:spPr>
          <a:xfrm>
            <a:off x="609600" y="1013009"/>
            <a:ext cx="6133105" cy="3783236"/>
          </a:xfrm>
          <a:prstGeom prst="rect">
            <a:avLst/>
          </a:prstGeom>
        </p:spPr>
      </p:pic>
    </p:spTree>
    <p:extLst>
      <p:ext uri="{BB962C8B-B14F-4D97-AF65-F5344CB8AC3E}">
        <p14:creationId xmlns:p14="http://schemas.microsoft.com/office/powerpoint/2010/main" val="3028070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2915804" y="331462"/>
            <a:ext cx="5792525" cy="1547861"/>
          </a:xfrm>
        </p:spPr>
        <p:txBody>
          <a:bodyPr>
            <a:normAutofit/>
          </a:bodyPr>
          <a:lstStyle/>
          <a:p>
            <a:r>
              <a:rPr lang="en-US" sz="4400" b="1" dirty="0">
                <a:latin typeface="Arial" panose="020B0604020202020204" pitchFamily="34" charset="0"/>
                <a:cs typeface="Arial" panose="020B0604020202020204" pitchFamily="34" charset="0"/>
              </a:rPr>
              <a:t>EMERSE Research Informatics Network</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Natural Language Processing (NLP)</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history of</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
        <p:nvSpPr>
          <p:cNvPr id="4" name="TextBox 3">
            <a:extLst>
              <a:ext uri="{FF2B5EF4-FFF2-40B4-BE49-F238E27FC236}">
                <a16:creationId xmlns:a16="http://schemas.microsoft.com/office/drawing/2014/main" id="{E9B81399-1B73-8D78-1C82-B00EE75EFC9E}"/>
              </a:ext>
            </a:extLst>
          </p:cNvPr>
          <p:cNvSpPr txBox="1"/>
          <p:nvPr/>
        </p:nvSpPr>
        <p:spPr>
          <a:xfrm>
            <a:off x="679837" y="4368036"/>
            <a:ext cx="4572000"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(coming soon…)</a:t>
            </a:r>
            <a:endParaRPr lang="en-US" sz="2800" dirty="0"/>
          </a:p>
        </p:txBody>
      </p:sp>
    </p:spTree>
    <p:extLst>
      <p:ext uri="{BB962C8B-B14F-4D97-AF65-F5344CB8AC3E}">
        <p14:creationId xmlns:p14="http://schemas.microsoft.com/office/powerpoint/2010/main" val="18927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2" y="1184242"/>
            <a:ext cx="6027347" cy="1107996"/>
          </a:xfrm>
          <a:prstGeom prst="rect">
            <a:avLst/>
          </a:prstGeom>
        </p:spPr>
        <p:txBody>
          <a:bodyPr wrap="square">
            <a:spAutoFit/>
          </a:bodyPr>
          <a:lstStyle/>
          <a:p>
            <a:r>
              <a:rPr lang="en-US" sz="2200" dirty="0">
                <a:latin typeface="Arial"/>
                <a:cs typeface="Arial"/>
              </a:rPr>
              <a:t>Funding: NIH (NCI, NCATS)</a:t>
            </a:r>
          </a:p>
          <a:p>
            <a:endParaRPr lang="en-US" sz="2200" dirty="0">
              <a:latin typeface="Arial"/>
              <a:cs typeface="Arial"/>
            </a:endParaRPr>
          </a:p>
          <a:p>
            <a:r>
              <a:rPr lang="en-US" sz="2200" dirty="0">
                <a:latin typeface="Arial"/>
                <a:cs typeface="Arial"/>
              </a:rPr>
              <a:t>U of Michigan Licenses: EMERSE “Synonyms”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0586" y="114391"/>
            <a:ext cx="8555606"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University of California–Irvine study: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a:t>
            </a: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99E04BD8-A553-D0F0-AFD8-84DC324D2366}"/>
              </a:ext>
            </a:extLst>
          </p:cNvPr>
          <p:cNvSpPr txBox="1"/>
          <p:nvPr/>
        </p:nvSpPr>
        <p:spPr>
          <a:xfrm>
            <a:off x="481056" y="4675984"/>
            <a:ext cx="4572000" cy="369332"/>
          </a:xfrm>
          <a:prstGeom prst="rect">
            <a:avLst/>
          </a:prstGeom>
          <a:noFill/>
        </p:spPr>
        <p:txBody>
          <a:bodyPr wrap="square">
            <a:spAutoFit/>
          </a:bodyPr>
          <a:lstStyle/>
          <a:p>
            <a:pPr algn="l"/>
            <a:r>
              <a:rPr lang="en-US" sz="1800" dirty="0">
                <a:latin typeface="Arial" panose="020B0604020202020204" pitchFamily="34" charset="0"/>
                <a:cs typeface="Arial" panose="020B0604020202020204" pitchFamily="34" charset="0"/>
                <a:hlinkClick r:id="rId3"/>
              </a:rPr>
              <a:t>https://escholarship.org/uc/item/44p23878</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55330623"/>
              </p:ext>
            </p:extLst>
          </p:nvPr>
        </p:nvGraphicFramePr>
        <p:xfrm>
          <a:off x="457200" y="1163575"/>
          <a:ext cx="8229600" cy="2947775"/>
        </p:xfrm>
        <a:graphic>
          <a:graphicData uri="http://schemas.openxmlformats.org/drawingml/2006/table">
            <a:tbl>
              <a:tblPr firstRow="1" bandRow="1">
                <a:tableStyleId>{5C22544A-7EE6-4342-B048-85BDC9FD1C3A}</a:tableStyleId>
              </a:tblPr>
              <a:tblGrid>
                <a:gridCol w="4480560">
                  <a:extLst>
                    <a:ext uri="{9D8B030D-6E8A-4147-A177-3AD203B41FA5}">
                      <a16:colId xmlns:a16="http://schemas.microsoft.com/office/drawing/2014/main" val="2361321182"/>
                    </a:ext>
                  </a:extLst>
                </a:gridCol>
                <a:gridCol w="374904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 Lee is a 56 year old</a:t>
                      </a:r>
                      <a:r>
                        <a:rPr lang="en-US" sz="2000" baseline="0" dirty="0">
                          <a:latin typeface="Arial" panose="020B0604020202020204" pitchFamily="34" charset="0"/>
                          <a:cs typeface="Arial" panose="020B0604020202020204" pitchFamily="34" charset="0"/>
                        </a:rPr>
                        <a:t> 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Doesn’t over-promise: user interaction is required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140632"/>
            <a:ext cx="8229600" cy="3394472"/>
          </a:xfrm>
        </p:spPr>
        <p:txBody>
          <a:bodyPr>
            <a:normAutofit fontScale="92500" lnSpcReduction="10000"/>
          </a:bodyPr>
          <a:lstStyle/>
          <a:p>
            <a:r>
              <a:rPr lang="en-US" dirty="0">
                <a:latin typeface="Arial" panose="020B0604020202020204" pitchFamily="34" charset="0"/>
                <a:cs typeface="Arial" panose="020B0604020202020204" pitchFamily="34" charset="0"/>
              </a:rPr>
              <a:t>A system “for the admins”</a:t>
            </a:r>
          </a:p>
          <a:p>
            <a:r>
              <a:rPr lang="en-US" dirty="0">
                <a:latin typeface="Arial" panose="020B0604020202020204" pitchFamily="34" charset="0"/>
                <a:cs typeface="Arial" panose="020B0604020202020204" pitchFamily="34" charset="0"/>
              </a:rPr>
              <a:t>Enterprise grade, easy to support</a:t>
            </a:r>
          </a:p>
          <a:p>
            <a:r>
              <a:rPr lang="en-US" dirty="0">
                <a:latin typeface="Arial" panose="020B0604020202020204" pitchFamily="34" charset="0"/>
                <a:cs typeface="Arial" panose="020B0604020202020204" pitchFamily="34" charset="0"/>
              </a:rPr>
              <a:t>Configurable with roles/privileges to control access</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1281149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4364</TotalTime>
  <Words>2888</Words>
  <Application>Microsoft Macintosh PowerPoint</Application>
  <PresentationFormat>On-screen Show (16:9)</PresentationFormat>
  <Paragraphs>412</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Georgia</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Where is EMERSE?</vt:lpstr>
      <vt:lpstr>Where is EMERSE?</vt:lpstr>
      <vt:lpstr>EMERSE Research Informatics Network</vt:lpstr>
      <vt:lpstr>PowerPoint Presentation</vt:lpstr>
      <vt:lpstr>Natural Language Processing (NLP)</vt:lpstr>
      <vt:lpstr>PowerPoint Presentation</vt:lpstr>
      <vt:lpstr>PowerPoint Presentation</vt:lpstr>
      <vt:lpstr>PowerPoint Presentation</vt:lpstr>
      <vt:lpstr>Interested in learning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466</cp:revision>
  <dcterms:created xsi:type="dcterms:W3CDTF">2019-11-14T17:52:15Z</dcterms:created>
  <dcterms:modified xsi:type="dcterms:W3CDTF">2023-11-11T14:57:21Z</dcterms:modified>
</cp:coreProperties>
</file>